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73" r:id="rId8"/>
    <p:sldId id="274" r:id="rId9"/>
    <p:sldId id="275" r:id="rId10"/>
    <p:sldId id="276" r:id="rId11"/>
    <p:sldId id="261" r:id="rId12"/>
    <p:sldId id="262" r:id="rId13"/>
    <p:sldId id="263" r:id="rId14"/>
    <p:sldId id="264" r:id="rId15"/>
    <p:sldId id="270" r:id="rId16"/>
    <p:sldId id="271" r:id="rId17"/>
    <p:sldId id="277" r:id="rId18"/>
    <p:sldId id="278" r:id="rId19"/>
    <p:sldId id="279" r:id="rId20"/>
    <p:sldId id="281" r:id="rId21"/>
    <p:sldId id="280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0" r:id="rId30"/>
    <p:sldId id="289" r:id="rId31"/>
    <p:sldId id="296" r:id="rId32"/>
    <p:sldId id="302" r:id="rId33"/>
    <p:sldId id="297" r:id="rId34"/>
    <p:sldId id="298" r:id="rId35"/>
    <p:sldId id="299" r:id="rId36"/>
    <p:sldId id="301" r:id="rId37"/>
    <p:sldId id="300" r:id="rId38"/>
    <p:sldId id="303" r:id="rId39"/>
    <p:sldId id="304" r:id="rId40"/>
    <p:sldId id="305" r:id="rId41"/>
    <p:sldId id="306" r:id="rId42"/>
    <p:sldId id="307" r:id="rId43"/>
    <p:sldId id="291" r:id="rId44"/>
    <p:sldId id="292" r:id="rId45"/>
    <p:sldId id="293" r:id="rId46"/>
    <p:sldId id="294" r:id="rId47"/>
    <p:sldId id="295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24" r:id="rId57"/>
    <p:sldId id="323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5" r:id="rId66"/>
    <p:sldId id="330" r:id="rId67"/>
    <p:sldId id="327" r:id="rId68"/>
    <p:sldId id="331" r:id="rId69"/>
    <p:sldId id="328" r:id="rId70"/>
    <p:sldId id="326" r:id="rId71"/>
    <p:sldId id="332" r:id="rId72"/>
    <p:sldId id="334" r:id="rId73"/>
    <p:sldId id="333" r:id="rId74"/>
    <p:sldId id="335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43" r:id="rId83"/>
    <p:sldId id="344" r:id="rId84"/>
    <p:sldId id="345" r:id="rId85"/>
    <p:sldId id="346" r:id="rId86"/>
    <p:sldId id="347" r:id="rId8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2473" autoAdjust="0"/>
  </p:normalViewPr>
  <p:slideViewPr>
    <p:cSldViewPr>
      <p:cViewPr varScale="1">
        <p:scale>
          <a:sx n="56" d="100"/>
          <a:sy n="56" d="100"/>
        </p:scale>
        <p:origin x="-7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slide" Target="slides/slide62.xml" /><Relationship Id="rId68" Type="http://schemas.openxmlformats.org/officeDocument/2006/relationships/slide" Target="slides/slide67.xml" /><Relationship Id="rId76" Type="http://schemas.openxmlformats.org/officeDocument/2006/relationships/slide" Target="slides/slide75.xml" /><Relationship Id="rId84" Type="http://schemas.openxmlformats.org/officeDocument/2006/relationships/slide" Target="slides/slide83.xml" /><Relationship Id="rId89" Type="http://schemas.openxmlformats.org/officeDocument/2006/relationships/viewProps" Target="viewProps.xml" /><Relationship Id="rId7" Type="http://schemas.openxmlformats.org/officeDocument/2006/relationships/slide" Target="slides/slide6.xml" /><Relationship Id="rId71" Type="http://schemas.openxmlformats.org/officeDocument/2006/relationships/slide" Target="slides/slide70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slide" Target="slides/slide65.xml" /><Relationship Id="rId74" Type="http://schemas.openxmlformats.org/officeDocument/2006/relationships/slide" Target="slides/slide73.xml" /><Relationship Id="rId79" Type="http://schemas.openxmlformats.org/officeDocument/2006/relationships/slide" Target="slides/slide78.xml" /><Relationship Id="rId87" Type="http://schemas.openxmlformats.org/officeDocument/2006/relationships/slide" Target="slides/slide86.xml" /><Relationship Id="rId5" Type="http://schemas.openxmlformats.org/officeDocument/2006/relationships/slide" Target="slides/slide4.xml" /><Relationship Id="rId61" Type="http://schemas.openxmlformats.org/officeDocument/2006/relationships/slide" Target="slides/slide60.xml" /><Relationship Id="rId82" Type="http://schemas.openxmlformats.org/officeDocument/2006/relationships/slide" Target="slides/slide81.xml" /><Relationship Id="rId90" Type="http://schemas.openxmlformats.org/officeDocument/2006/relationships/theme" Target="theme/theme1.xml" /><Relationship Id="rId19" Type="http://schemas.openxmlformats.org/officeDocument/2006/relationships/slide" Target="slides/slide1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slide" Target="slides/slide68.xml" /><Relationship Id="rId77" Type="http://schemas.openxmlformats.org/officeDocument/2006/relationships/slide" Target="slides/slide76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slide" Target="slides/slide71.xml" /><Relationship Id="rId80" Type="http://schemas.openxmlformats.org/officeDocument/2006/relationships/slide" Target="slides/slide79.xml" /><Relationship Id="rId85" Type="http://schemas.openxmlformats.org/officeDocument/2006/relationships/slide" Target="slides/slide84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slide" Target="slides/slide66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slide" Target="slides/slide69.xml" /><Relationship Id="rId75" Type="http://schemas.openxmlformats.org/officeDocument/2006/relationships/slide" Target="slides/slide74.xml" /><Relationship Id="rId83" Type="http://schemas.openxmlformats.org/officeDocument/2006/relationships/slide" Target="slides/slide82.xml" /><Relationship Id="rId88" Type="http://schemas.openxmlformats.org/officeDocument/2006/relationships/presProps" Target="presProps.xml" /><Relationship Id="rId91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10" Type="http://schemas.openxmlformats.org/officeDocument/2006/relationships/slide" Target="slides/slide9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73" Type="http://schemas.openxmlformats.org/officeDocument/2006/relationships/slide" Target="slides/slide72.xml" /><Relationship Id="rId78" Type="http://schemas.openxmlformats.org/officeDocument/2006/relationships/slide" Target="slides/slide77.xml" /><Relationship Id="rId81" Type="http://schemas.openxmlformats.org/officeDocument/2006/relationships/slide" Target="slides/slide80.xml" /><Relationship Id="rId86" Type="http://schemas.openxmlformats.org/officeDocument/2006/relationships/slide" Target="slides/slide85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113C8-FBA0-4F69-A907-1F097D313EBD}" type="datetimeFigureOut">
              <a:rPr lang="hu-HU" smtClean="0"/>
              <a:pPr/>
              <a:t>2020. 03. 18.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221A-AB69-4A96-8670-1B9E28C5F2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113C8-FBA0-4F69-A907-1F097D313EBD}" type="datetimeFigureOut">
              <a:rPr lang="hu-HU" smtClean="0"/>
              <a:pPr/>
              <a:t>2020. 03. 18.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221A-AB69-4A96-8670-1B9E28C5F2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113C8-FBA0-4F69-A907-1F097D313EBD}" type="datetimeFigureOut">
              <a:rPr lang="hu-HU" smtClean="0"/>
              <a:pPr/>
              <a:t>2020. 03. 18.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221A-AB69-4A96-8670-1B9E28C5F2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113C8-FBA0-4F69-A907-1F097D313EBD}" type="datetimeFigureOut">
              <a:rPr lang="hu-HU" smtClean="0"/>
              <a:pPr/>
              <a:t>2020. 03. 18.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221A-AB69-4A96-8670-1B9E28C5F2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113C8-FBA0-4F69-A907-1F097D313EBD}" type="datetimeFigureOut">
              <a:rPr lang="hu-HU" smtClean="0"/>
              <a:pPr/>
              <a:t>2020. 03. 18.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221A-AB69-4A96-8670-1B9E28C5F2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113C8-FBA0-4F69-A907-1F097D313EBD}" type="datetimeFigureOut">
              <a:rPr lang="hu-HU" smtClean="0"/>
              <a:pPr/>
              <a:t>2020. 03. 18.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221A-AB69-4A96-8670-1B9E28C5F2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113C8-FBA0-4F69-A907-1F097D313EBD}" type="datetimeFigureOut">
              <a:rPr lang="hu-HU" smtClean="0"/>
              <a:pPr/>
              <a:t>2020. 03. 18.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221A-AB69-4A96-8670-1B9E28C5F2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113C8-FBA0-4F69-A907-1F097D313EBD}" type="datetimeFigureOut">
              <a:rPr lang="hu-HU" smtClean="0"/>
              <a:pPr/>
              <a:t>2020. 03. 18.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221A-AB69-4A96-8670-1B9E28C5F2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113C8-FBA0-4F69-A907-1F097D313EBD}" type="datetimeFigureOut">
              <a:rPr lang="hu-HU" smtClean="0"/>
              <a:pPr/>
              <a:t>2020. 03. 18.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221A-AB69-4A96-8670-1B9E28C5F2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113C8-FBA0-4F69-A907-1F097D313EBD}" type="datetimeFigureOut">
              <a:rPr lang="hu-HU" smtClean="0"/>
              <a:pPr/>
              <a:t>2020. 03. 18.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221A-AB69-4A96-8670-1B9E28C5F2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113C8-FBA0-4F69-A907-1F097D313EBD}" type="datetimeFigureOut">
              <a:rPr lang="hu-HU" smtClean="0"/>
              <a:pPr/>
              <a:t>2020. 03. 18.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221A-AB69-4A96-8670-1B9E28C5F2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113C8-FBA0-4F69-A907-1F097D313EBD}" type="datetimeFigureOut">
              <a:rPr lang="hu-HU" smtClean="0"/>
              <a:pPr/>
              <a:t>2020. 03. 18.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5221A-AB69-4A96-8670-1B9E28C5F29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5.jpe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26.jpe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6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31.jpeg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6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6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6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6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 /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39.jpe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 /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6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 /><Relationship Id="rId1" Type="http://schemas.openxmlformats.org/officeDocument/2006/relationships/slideLayout" Target="../slideLayouts/slideLayout6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 /><Relationship Id="rId1" Type="http://schemas.openxmlformats.org/officeDocument/2006/relationships/slideLayout" Target="../slideLayouts/slideLayout6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 /><Relationship Id="rId1" Type="http://schemas.openxmlformats.org/officeDocument/2006/relationships/slideLayout" Target="../slideLayouts/slideLayout7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 /><Relationship Id="rId1" Type="http://schemas.openxmlformats.org/officeDocument/2006/relationships/slideLayout" Target="../slideLayouts/slideLayout6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 /><Relationship Id="rId1" Type="http://schemas.openxmlformats.org/officeDocument/2006/relationships/slideLayout" Target="../slideLayouts/slideLayout6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 /><Relationship Id="rId2" Type="http://schemas.openxmlformats.org/officeDocument/2006/relationships/image" Target="../media/image48.jpeg" /><Relationship Id="rId1" Type="http://schemas.openxmlformats.org/officeDocument/2006/relationships/slideLayout" Target="../slideLayouts/slideLayout6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 /><Relationship Id="rId1" Type="http://schemas.openxmlformats.org/officeDocument/2006/relationships/slideLayout" Target="../slideLayouts/slideLayout6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6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 /><Relationship Id="rId1" Type="http://schemas.openxmlformats.org/officeDocument/2006/relationships/slideLayout" Target="../slideLayouts/slideLayout7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 /><Relationship Id="rId1" Type="http://schemas.openxmlformats.org/officeDocument/2006/relationships/slideLayout" Target="../slideLayouts/slideLayout7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 /><Relationship Id="rId1" Type="http://schemas.openxmlformats.org/officeDocument/2006/relationships/slideLayout" Target="../slideLayouts/slideLayout7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 /><Relationship Id="rId1" Type="http://schemas.openxmlformats.org/officeDocument/2006/relationships/slideLayout" Target="../slideLayouts/slideLayout6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 /><Relationship Id="rId1" Type="http://schemas.openxmlformats.org/officeDocument/2006/relationships/slideLayout" Target="../slideLayouts/slideLayout6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 /><Relationship Id="rId1" Type="http://schemas.openxmlformats.org/officeDocument/2006/relationships/slideLayout" Target="../slideLayouts/slideLayout6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 /><Relationship Id="rId1" Type="http://schemas.openxmlformats.org/officeDocument/2006/relationships/slideLayout" Target="../slideLayouts/slideLayout6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 /><Relationship Id="rId1" Type="http://schemas.openxmlformats.org/officeDocument/2006/relationships/slideLayout" Target="../slideLayouts/slideLayout6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 /><Relationship Id="rId1" Type="http://schemas.openxmlformats.org/officeDocument/2006/relationships/slideLayout" Target="../slideLayouts/slideLayout6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 /><Relationship Id="rId2" Type="http://schemas.openxmlformats.org/officeDocument/2006/relationships/image" Target="../media/image61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64.jpeg" /><Relationship Id="rId4" Type="http://schemas.openxmlformats.org/officeDocument/2006/relationships/image" Target="../media/image63.jpeg" 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 /><Relationship Id="rId1" Type="http://schemas.openxmlformats.org/officeDocument/2006/relationships/slideLayout" Target="../slideLayouts/slideLayout7.xml" 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 /><Relationship Id="rId2" Type="http://schemas.openxmlformats.org/officeDocument/2006/relationships/image" Target="../media/image66.jpeg" /><Relationship Id="rId1" Type="http://schemas.openxmlformats.org/officeDocument/2006/relationships/slideLayout" Target="../slideLayouts/slideLayout6.xml" 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 /><Relationship Id="rId1" Type="http://schemas.openxmlformats.org/officeDocument/2006/relationships/slideLayout" Target="../slideLayouts/slideLayout6.xml" 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 /><Relationship Id="rId1" Type="http://schemas.openxmlformats.org/officeDocument/2006/relationships/slideLayout" Target="../slideLayouts/slideLayout6.xml" 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 /><Relationship Id="rId1" Type="http://schemas.openxmlformats.org/officeDocument/2006/relationships/slideLayout" Target="../slideLayouts/slideLayout6.xml" 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 /><Relationship Id="rId1" Type="http://schemas.openxmlformats.org/officeDocument/2006/relationships/slideLayout" Target="../slideLayouts/slideLayout7.xml" 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 /><Relationship Id="rId1" Type="http://schemas.openxmlformats.org/officeDocument/2006/relationships/slideLayout" Target="../slideLayouts/slideLayout7.xml" 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 /><Relationship Id="rId1" Type="http://schemas.openxmlformats.org/officeDocument/2006/relationships/slideLayout" Target="../slideLayouts/slideLayout6.xml" 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 /><Relationship Id="rId1" Type="http://schemas.openxmlformats.org/officeDocument/2006/relationships/slideLayout" Target="../slideLayouts/slideLayout7.xml" 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 /><Relationship Id="rId1" Type="http://schemas.openxmlformats.org/officeDocument/2006/relationships/slideLayout" Target="../slideLayouts/slideLayout7.xml" 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 /><Relationship Id="rId1" Type="http://schemas.openxmlformats.org/officeDocument/2006/relationships/slideLayout" Target="../slideLayouts/slideLayout7.xml" 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 /><Relationship Id="rId1" Type="http://schemas.openxmlformats.org/officeDocument/2006/relationships/slideLayout" Target="../slideLayouts/slideLayout7.xml" 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 /><Relationship Id="rId1" Type="http://schemas.openxmlformats.org/officeDocument/2006/relationships/slideLayout" Target="../slideLayouts/slideLayout7.xml" 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 /><Relationship Id="rId1" Type="http://schemas.openxmlformats.org/officeDocument/2006/relationships/slideLayout" Target="../slideLayouts/slideLayout7.xml" 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 /><Relationship Id="rId2" Type="http://schemas.openxmlformats.org/officeDocument/2006/relationships/image" Target="../media/image81.jpeg" /><Relationship Id="rId1" Type="http://schemas.openxmlformats.org/officeDocument/2006/relationships/slideLayout" Target="../slideLayouts/slideLayout7.xml" 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 /><Relationship Id="rId1" Type="http://schemas.openxmlformats.org/officeDocument/2006/relationships/slideLayout" Target="../slideLayouts/slideLayout7.xml" 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 /><Relationship Id="rId1" Type="http://schemas.openxmlformats.org/officeDocument/2006/relationships/slideLayout" Target="../slideLayouts/slideLayout6.xml" 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9.jpeg" /><Relationship Id="rId4" Type="http://schemas.openxmlformats.org/officeDocument/2006/relationships/image" Target="../media/image8.jpeg" 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 /><Relationship Id="rId1" Type="http://schemas.openxmlformats.org/officeDocument/2006/relationships/slideLayout" Target="../slideLayouts/slideLayout7.xml" 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 /><Relationship Id="rId1" Type="http://schemas.openxmlformats.org/officeDocument/2006/relationships/slideLayout" Target="../slideLayouts/slideLayout6.xml" 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 /><Relationship Id="rId2" Type="http://schemas.openxmlformats.org/officeDocument/2006/relationships/image" Target="../media/image88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91.jpeg" /><Relationship Id="rId4" Type="http://schemas.openxmlformats.org/officeDocument/2006/relationships/image" Target="../media/image90.jpeg" 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 /><Relationship Id="rId1" Type="http://schemas.openxmlformats.org/officeDocument/2006/relationships/slideLayout" Target="../slideLayouts/slideLayout7.xml" 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 /><Relationship Id="rId1" Type="http://schemas.openxmlformats.org/officeDocument/2006/relationships/slideLayout" Target="../slideLayouts/slideLayout6.xml" 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 /><Relationship Id="rId1" Type="http://schemas.openxmlformats.org/officeDocument/2006/relationships/slideLayout" Target="../slideLayouts/slideLayout6.xml" 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 /><Relationship Id="rId1" Type="http://schemas.openxmlformats.org/officeDocument/2006/relationships/slideLayout" Target="../slideLayouts/slideLayout7.xml" 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 /><Relationship Id="rId1" Type="http://schemas.openxmlformats.org/officeDocument/2006/relationships/slideLayout" Target="../slideLayouts/slideLayout6.xml" 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 /><Relationship Id="rId1" Type="http://schemas.openxmlformats.org/officeDocument/2006/relationships/slideLayout" Target="../slideLayouts/slideLayout6.xml" 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2.jpeg" 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 /><Relationship Id="rId1" Type="http://schemas.openxmlformats.org/officeDocument/2006/relationships/slideLayout" Target="../slideLayouts/slideLayout7.xml" 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 /><Relationship Id="rId1" Type="http://schemas.openxmlformats.org/officeDocument/2006/relationships/slideLayout" Target="../slideLayouts/slideLayout6.xml" 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 /><Relationship Id="rId1" Type="http://schemas.openxmlformats.org/officeDocument/2006/relationships/slideLayout" Target="../slideLayouts/slideLayout6.xml" 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 /><Relationship Id="rId1" Type="http://schemas.openxmlformats.org/officeDocument/2006/relationships/slideLayout" Target="../slideLayouts/slideLayout7.xml" 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 /><Relationship Id="rId1" Type="http://schemas.openxmlformats.org/officeDocument/2006/relationships/slideLayout" Target="../slideLayouts/slideLayout6.xml" 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Képtalálat a következ&amp;odblac;re: „energia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2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1"/>
            <a:ext cx="6732240" cy="1196752"/>
          </a:xfrm>
        </p:spPr>
        <p:txBody>
          <a:bodyPr>
            <a:normAutofit/>
          </a:bodyPr>
          <a:lstStyle/>
          <a:p>
            <a:r>
              <a:rPr lang="hu-HU" sz="5400" b="1" dirty="0"/>
              <a:t>Az energia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6400800" cy="694928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Harangozó Zsombor 6.b</a:t>
            </a:r>
          </a:p>
        </p:txBody>
      </p:sp>
    </p:spTree>
  </p:cSld>
  <p:clrMapOvr>
    <a:masterClrMapping/>
  </p:clrMapOvr>
  <p:transition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Napelem 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4824536" cy="2713802"/>
          </a:xfrm>
          <a:prstGeom prst="rect">
            <a:avLst/>
          </a:prstGeom>
        </p:spPr>
      </p:pic>
      <p:pic>
        <p:nvPicPr>
          <p:cNvPr id="3" name="Kép 2" descr="Napelem 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717032"/>
            <a:ext cx="5005521" cy="2733278"/>
          </a:xfrm>
          <a:prstGeom prst="rect">
            <a:avLst/>
          </a:prstGeom>
        </p:spPr>
      </p:pic>
      <p:pic>
        <p:nvPicPr>
          <p:cNvPr id="4" name="Kép 3" descr="napelem 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3919" y="2348880"/>
            <a:ext cx="3570081" cy="2559681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Naphőerőmű</a:t>
            </a:r>
          </a:p>
        </p:txBody>
      </p:sp>
      <p:pic>
        <p:nvPicPr>
          <p:cNvPr id="4" name="Kép 3" descr="Naphőerőmű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8091" y="1556793"/>
            <a:ext cx="6406659" cy="381642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331640" y="5877272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NAPHŐERŐMŰ:</a:t>
            </a:r>
            <a:r>
              <a:rPr lang="hu-HU" dirty="0"/>
              <a:t> </a:t>
            </a:r>
            <a:r>
              <a:rPr lang="hu-HU" dirty="0">
                <a:solidFill>
                  <a:srgbClr val="0070C0"/>
                </a:solidFill>
              </a:rPr>
              <a:t>NAPKOLLEKTOR </a:t>
            </a:r>
            <a:r>
              <a:rPr lang="hu-HU" dirty="0"/>
              <a:t>– </a:t>
            </a:r>
            <a:r>
              <a:rPr lang="hu-HU" dirty="0">
                <a:solidFill>
                  <a:srgbClr val="00B050"/>
                </a:solidFill>
              </a:rPr>
              <a:t>a hőt gőzturbinába vezeti </a:t>
            </a:r>
            <a:r>
              <a:rPr lang="hu-HU" dirty="0"/>
              <a:t>- </a:t>
            </a:r>
            <a:r>
              <a:rPr lang="hu-HU" dirty="0">
                <a:solidFill>
                  <a:srgbClr val="FF0000"/>
                </a:solidFill>
              </a:rPr>
              <a:t>ELEKTROMOS ÁRAM</a:t>
            </a:r>
          </a:p>
          <a:p>
            <a:endParaRPr lang="hu-HU" dirty="0"/>
          </a:p>
        </p:txBody>
      </p:sp>
    </p:spTree>
  </p:cSld>
  <p:clrMapOvr>
    <a:masterClrMapping/>
  </p:clrMapOvr>
  <p:transition>
    <p:wipe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FAJTÁI</a:t>
            </a:r>
          </a:p>
        </p:txBody>
      </p:sp>
      <p:pic>
        <p:nvPicPr>
          <p:cNvPr id="6" name="Kép 5" descr="Naphőerőmű - Parabolá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1132" y="1196753"/>
            <a:ext cx="6770741" cy="439248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187624" y="587727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/>
              <a:t>Parabolás</a:t>
            </a:r>
          </a:p>
        </p:txBody>
      </p:sp>
    </p:spTree>
  </p:cSld>
  <p:clrMapOvr>
    <a:masterClrMapping/>
  </p:clrMapOvr>
  <p:transition>
    <p:strip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Naphőerőmű - Tornyos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1235"/>
            <a:ext cx="4968552" cy="2523709"/>
          </a:xfrm>
          <a:prstGeom prst="rect">
            <a:avLst/>
          </a:prstGeom>
        </p:spPr>
      </p:pic>
      <p:pic>
        <p:nvPicPr>
          <p:cNvPr id="3" name="Kép 2" descr="Naphőerőmű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996952"/>
            <a:ext cx="4968552" cy="3744416"/>
          </a:xfrm>
          <a:prstGeom prst="rect">
            <a:avLst/>
          </a:prstGeom>
        </p:spPr>
      </p:pic>
      <p:sp>
        <p:nvSpPr>
          <p:cNvPr id="4" name="Jobb oldali kapcsos zárójel 3"/>
          <p:cNvSpPr/>
          <p:nvPr/>
        </p:nvSpPr>
        <p:spPr>
          <a:xfrm>
            <a:off x="5724128" y="2492896"/>
            <a:ext cx="216024" cy="15841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6228184" y="321297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/>
              <a:t>Tornyos</a:t>
            </a:r>
          </a:p>
        </p:txBody>
      </p:sp>
    </p:spTree>
  </p:cSld>
  <p:clrMapOvr>
    <a:masterClrMapping/>
  </p:clrMapOvr>
  <p:transition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Naphőerőmű -Vályú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817459" cy="3456384"/>
          </a:xfrm>
          <a:prstGeom prst="rect">
            <a:avLst/>
          </a:prstGeom>
        </p:spPr>
      </p:pic>
      <p:sp>
        <p:nvSpPr>
          <p:cNvPr id="3" name="Lefelé nyíl 2"/>
          <p:cNvSpPr/>
          <p:nvPr/>
        </p:nvSpPr>
        <p:spPr>
          <a:xfrm>
            <a:off x="3995936" y="4221088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3563888" y="522920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/>
              <a:t>Vályús</a:t>
            </a:r>
          </a:p>
        </p:txBody>
      </p:sp>
    </p:spTree>
  </p:cSld>
  <p:clrMapOvr>
    <a:masterClrMapping/>
  </p:clrMapOvr>
  <p:transition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Napkollektor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i="1" dirty="0">
                <a:solidFill>
                  <a:schemeClr val="tx1"/>
                </a:solidFill>
              </a:rPr>
              <a:t>Fogalma: Olyan berendezés amely a nap sugárzó energiáját hővé alakítja át. Házilag: meleg víz előállítására.</a:t>
            </a:r>
          </a:p>
          <a:p>
            <a:r>
              <a:rPr lang="hu-HU" i="1" dirty="0">
                <a:solidFill>
                  <a:schemeClr val="tx1"/>
                </a:solidFill>
              </a:rPr>
              <a:t>Iparilag: áramtermelésre.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Napkollektor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60648"/>
            <a:ext cx="3692691" cy="3356992"/>
          </a:xfrm>
          <a:prstGeom prst="rect">
            <a:avLst/>
          </a:prstGeom>
        </p:spPr>
      </p:pic>
      <p:pic>
        <p:nvPicPr>
          <p:cNvPr id="3" name="Kép 2" descr="Napkollekto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501008"/>
            <a:ext cx="5140524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Energiahordozók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i="1" dirty="0">
                <a:solidFill>
                  <a:schemeClr val="tx1"/>
                </a:solidFill>
              </a:rPr>
              <a:t>Fogalma: Olyan</a:t>
            </a:r>
            <a:r>
              <a:rPr lang="hu-HU" dirty="0"/>
              <a:t> </a:t>
            </a:r>
            <a:r>
              <a:rPr lang="hu-HU" i="1" dirty="0">
                <a:solidFill>
                  <a:schemeClr val="tx1"/>
                </a:solidFill>
              </a:rPr>
              <a:t>anyagok, melyekből már kis mennyiség is sok energiát tartalmaz.</a:t>
            </a:r>
          </a:p>
        </p:txBody>
      </p:sp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Energiahordozó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8640961" cy="4392488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szén</a:t>
            </a:r>
          </a:p>
        </p:txBody>
      </p:sp>
      <p:pic>
        <p:nvPicPr>
          <p:cNvPr id="3" name="Kép 2" descr="Szén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3986157" cy="2232248"/>
          </a:xfrm>
          <a:prstGeom prst="rect">
            <a:avLst/>
          </a:prstGeom>
        </p:spPr>
      </p:pic>
      <p:pic>
        <p:nvPicPr>
          <p:cNvPr id="4" name="Kép 3" descr="Szén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3789040"/>
            <a:ext cx="3620588" cy="2711946"/>
          </a:xfrm>
          <a:prstGeom prst="rect">
            <a:avLst/>
          </a:prstGeom>
        </p:spPr>
      </p:pic>
      <p:pic>
        <p:nvPicPr>
          <p:cNvPr id="5" name="Kép 4" descr="Szén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268760"/>
            <a:ext cx="3583874" cy="2376264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Az energia fogalma</a:t>
            </a:r>
            <a:br>
              <a:rPr lang="hu-HU" dirty="0"/>
            </a:b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611560" y="980728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dirty="0"/>
              <a:t>Az energia általános értelemben a változtatásra való képesség.</a:t>
            </a:r>
          </a:p>
          <a:p>
            <a:pPr algn="just"/>
            <a:br>
              <a:rPr lang="hu-HU" sz="2800" dirty="0"/>
            </a:br>
            <a:r>
              <a:rPr lang="hu-HU" sz="2800" dirty="0"/>
              <a:t>A fizikában: </a:t>
            </a:r>
            <a:r>
              <a:rPr lang="hu-HU" sz="2800" b="1" dirty="0"/>
              <a:t>energia = munkavégző képesség</a:t>
            </a:r>
            <a:r>
              <a:rPr lang="hu-HU" sz="2800" dirty="0"/>
              <a:t>. </a:t>
            </a:r>
          </a:p>
          <a:p>
            <a:pPr algn="just"/>
            <a:endParaRPr lang="hu-HU" sz="2800" dirty="0"/>
          </a:p>
          <a:p>
            <a:r>
              <a:rPr lang="hu-HU" sz="2800" b="1" dirty="0"/>
              <a:t>Munkavégzés</a:t>
            </a:r>
            <a:r>
              <a:rPr lang="hu-HU" sz="2800" dirty="0"/>
              <a:t>:  egy testet vagy anyaghalmazt valamilyen kezdeti állapotból egy másik állapotba juttatunk.</a:t>
            </a:r>
          </a:p>
          <a:p>
            <a:pPr algn="just"/>
            <a:r>
              <a:rPr lang="hu-HU" sz="2800" dirty="0"/>
              <a:t> </a:t>
            </a:r>
          </a:p>
          <a:p>
            <a:pPr algn="just"/>
            <a:r>
              <a:rPr lang="hu-HU" sz="2800" i="1" dirty="0"/>
              <a:t>Azt a fizikai mennyiséget, amivel egy testet vagy anyaghalmazt mozgásba tudunk hozni vagy fel tudunk melegíteni</a:t>
            </a:r>
            <a:r>
              <a:rPr lang="hu-HU" sz="2800" dirty="0"/>
              <a:t>, </a:t>
            </a:r>
            <a:r>
              <a:rPr lang="hu-HU" sz="2800" b="1" i="1" dirty="0"/>
              <a:t>energiának</a:t>
            </a:r>
            <a:r>
              <a:rPr lang="hu-HU" sz="2800" dirty="0"/>
              <a:t> </a:t>
            </a:r>
            <a:r>
              <a:rPr lang="hu-HU" sz="2800" i="1" dirty="0"/>
              <a:t>nevezzük.</a:t>
            </a: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Szén keletkezés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340768"/>
            <a:ext cx="6934200" cy="520065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979712" y="548680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/>
              <a:t>Keletkezése</a:t>
            </a:r>
          </a:p>
        </p:txBody>
      </p:sp>
    </p:spTree>
  </p:cSld>
  <p:clrMapOvr>
    <a:masterClrMapping/>
  </p:clrMapOvr>
  <p:transition>
    <p:plu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" name="Kép 2" descr="Szén keletkezé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340768"/>
            <a:ext cx="6985000" cy="42037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1520" y="4437112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/>
              <a:t>Fajtái: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Kőolaj</a:t>
            </a:r>
          </a:p>
        </p:txBody>
      </p:sp>
      <p:pic>
        <p:nvPicPr>
          <p:cNvPr id="4" name="Kép 3" descr="Kőolaj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988840"/>
            <a:ext cx="2664296" cy="4144460"/>
          </a:xfrm>
          <a:prstGeom prst="rect">
            <a:avLst/>
          </a:prstGeom>
        </p:spPr>
      </p:pic>
      <p:pic>
        <p:nvPicPr>
          <p:cNvPr id="5" name="Kép 4" descr="Kőolaj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340768"/>
            <a:ext cx="4371914" cy="2448272"/>
          </a:xfrm>
          <a:prstGeom prst="rect">
            <a:avLst/>
          </a:prstGeom>
        </p:spPr>
      </p:pic>
      <p:pic>
        <p:nvPicPr>
          <p:cNvPr id="6" name="Kép 5" descr="Kőolaj 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4005064"/>
            <a:ext cx="3888432" cy="2587575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Keletkezése</a:t>
            </a:r>
          </a:p>
        </p:txBody>
      </p:sp>
      <p:pic>
        <p:nvPicPr>
          <p:cNvPr id="3" name="Kép 2" descr="Kőolaj keletkezé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268760"/>
            <a:ext cx="7416824" cy="5247403"/>
          </a:xfrm>
          <a:prstGeom prst="rect">
            <a:avLst/>
          </a:prstGeom>
        </p:spPr>
      </p:pic>
    </p:spTree>
  </p:cSld>
  <p:clrMapOvr>
    <a:masterClrMapping/>
  </p:clrMapOvr>
  <p:transition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Feldolgozás</a:t>
            </a:r>
          </a:p>
        </p:txBody>
      </p:sp>
      <p:pic>
        <p:nvPicPr>
          <p:cNvPr id="3" name="Kép 2" descr="kőolaj feldolgozá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412776"/>
            <a:ext cx="6934200" cy="5200650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Százhalombattai kőolaj finomító </a:t>
            </a:r>
          </a:p>
        </p:txBody>
      </p:sp>
      <p:pic>
        <p:nvPicPr>
          <p:cNvPr id="3" name="Kép 2" descr="kőolaj finomít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7272808" cy="4840963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Földgáz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547664" y="609329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40 éve lángoló pokol kapu (Oroszország)</a:t>
            </a:r>
          </a:p>
        </p:txBody>
      </p:sp>
      <p:pic>
        <p:nvPicPr>
          <p:cNvPr id="5" name="Kép 4" descr="földgáz katlan Pokolkap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7410400" cy="4742656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Földgáz  keletkezé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Feldolgozása</a:t>
            </a:r>
          </a:p>
        </p:txBody>
      </p:sp>
      <p:pic>
        <p:nvPicPr>
          <p:cNvPr id="4" name="Kép 3" descr="Földgáz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1" y="1340768"/>
            <a:ext cx="3340871" cy="2448272"/>
          </a:xfrm>
          <a:prstGeom prst="rect">
            <a:avLst/>
          </a:prstGeom>
        </p:spPr>
      </p:pic>
      <p:pic>
        <p:nvPicPr>
          <p:cNvPr id="9" name="Kép 8" descr="Földgáz feldolgozá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4421899"/>
            <a:ext cx="3654152" cy="2436101"/>
          </a:xfrm>
          <a:prstGeom prst="rect">
            <a:avLst/>
          </a:prstGeom>
        </p:spPr>
      </p:pic>
      <p:pic>
        <p:nvPicPr>
          <p:cNvPr id="6" name="Kép 5" descr="Földgáz 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5339" y="1484784"/>
            <a:ext cx="3761359" cy="2160240"/>
          </a:xfrm>
          <a:prstGeom prst="rect">
            <a:avLst/>
          </a:prstGeom>
        </p:spPr>
      </p:pic>
      <p:cxnSp>
        <p:nvCxnSpPr>
          <p:cNvPr id="13" name="Egyenes összekötő nyíllal 12"/>
          <p:cNvCxnSpPr/>
          <p:nvPr/>
        </p:nvCxnSpPr>
        <p:spPr>
          <a:xfrm>
            <a:off x="3995936" y="2564904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H="1">
            <a:off x="6300192" y="3789040"/>
            <a:ext cx="122413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Felhasználása</a:t>
            </a:r>
            <a:br>
              <a:rPr lang="hu-HU" dirty="0"/>
            </a:br>
            <a:endParaRPr lang="hu-HU" dirty="0"/>
          </a:p>
        </p:txBody>
      </p:sp>
      <p:pic>
        <p:nvPicPr>
          <p:cNvPr id="3" name="Kép 2" descr="Földgáz felhasznásá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124744"/>
            <a:ext cx="4125667" cy="1368152"/>
          </a:xfrm>
          <a:prstGeom prst="rect">
            <a:avLst/>
          </a:prstGeom>
        </p:spPr>
      </p:pic>
      <p:pic>
        <p:nvPicPr>
          <p:cNvPr id="4" name="Kép 3" descr="Földgáz felhasználá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636912"/>
            <a:ext cx="4692084" cy="345638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698852" y="6324099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Gázüzemű autó</a:t>
            </a:r>
          </a:p>
        </p:txBody>
      </p:sp>
    </p:spTree>
  </p:cSld>
  <p:clrMapOvr>
    <a:masterClrMapping/>
  </p:clrMapOvr>
  <p:transition>
    <p:cover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földi energia forrása, a Nap</a:t>
            </a:r>
          </a:p>
        </p:txBody>
      </p:sp>
      <p:pic>
        <p:nvPicPr>
          <p:cNvPr id="8" name="Kép 7" descr="A N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2464" y="1866952"/>
            <a:ext cx="3602745" cy="376650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Földgáz felhasználá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Pár szót a turbináról</a:t>
            </a:r>
          </a:p>
        </p:txBody>
      </p:sp>
      <p:pic>
        <p:nvPicPr>
          <p:cNvPr id="5" name="Kép 4" descr="Gőzturbin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556792"/>
            <a:ext cx="4752528" cy="4752528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a turbina?</a:t>
            </a:r>
          </a:p>
        </p:txBody>
      </p:sp>
      <p:sp>
        <p:nvSpPr>
          <p:cNvPr id="3" name="Téglalap 2"/>
          <p:cNvSpPr/>
          <p:nvPr/>
        </p:nvSpPr>
        <p:spPr>
          <a:xfrm>
            <a:off x="1763688" y="1700809"/>
            <a:ext cx="59046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rgbClr val="0070C0"/>
                </a:solidFill>
              </a:rPr>
              <a:t>Turbina: A mozgó anyag (levegő, gáz, gőz, víz) által meghajtott lapátkerekek, amelyek megforgatják a tengelyére rögzített mágneseket. Ezáltal elektromos áram termelődik.</a:t>
            </a:r>
          </a:p>
        </p:txBody>
      </p:sp>
    </p:spTree>
  </p:cSld>
  <p:clrMapOvr>
    <a:masterClrMapping/>
  </p:clrMapOvr>
  <p:transition>
    <p:cover dir="r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gőzturbina</a:t>
            </a:r>
          </a:p>
        </p:txBody>
      </p:sp>
      <p:pic>
        <p:nvPicPr>
          <p:cNvPr id="3" name="Kép 2" descr="Gőzturbin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412776"/>
            <a:ext cx="6264696" cy="5011757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Gőzturbin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340768"/>
            <a:ext cx="6483096" cy="431596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043608" y="602128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Gőzturbina</a:t>
            </a:r>
          </a:p>
        </p:txBody>
      </p:sp>
    </p:spTree>
  </p:cSld>
  <p:clrMapOvr>
    <a:masterClrMapping/>
  </p:clrMapOvr>
  <p:transition>
    <p:blinds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Gázturbina</a:t>
            </a:r>
          </a:p>
        </p:txBody>
      </p:sp>
      <p:pic>
        <p:nvPicPr>
          <p:cNvPr id="4" name="Kép 3" descr="Gázturbin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4950" y="1385887"/>
            <a:ext cx="6134100" cy="408622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Szélturbina</a:t>
            </a:r>
          </a:p>
        </p:txBody>
      </p:sp>
      <p:pic>
        <p:nvPicPr>
          <p:cNvPr id="4" name="Kép 3" descr="Szélturbin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83269"/>
            <a:ext cx="8352928" cy="5574731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Vízturbina</a:t>
            </a:r>
          </a:p>
        </p:txBody>
      </p:sp>
      <p:pic>
        <p:nvPicPr>
          <p:cNvPr id="3" name="Kép 2" descr="Vízturb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3937854" cy="4104456"/>
          </a:xfrm>
          <a:prstGeom prst="rect">
            <a:avLst/>
          </a:prstGeom>
        </p:spPr>
      </p:pic>
      <p:pic>
        <p:nvPicPr>
          <p:cNvPr id="4" name="Kép 3" descr="Vízturbin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420888"/>
            <a:ext cx="4680236" cy="389241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Generátor</a:t>
            </a:r>
          </a:p>
        </p:txBody>
      </p:sp>
      <p:pic>
        <p:nvPicPr>
          <p:cNvPr id="3" name="Kép 2" descr="Generátor 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7632373" cy="429957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generátor fogalma</a:t>
            </a:r>
          </a:p>
        </p:txBody>
      </p:sp>
      <p:sp>
        <p:nvSpPr>
          <p:cNvPr id="3" name="Téglalap 2"/>
          <p:cNvSpPr/>
          <p:nvPr/>
        </p:nvSpPr>
        <p:spPr>
          <a:xfrm>
            <a:off x="1835696" y="2276873"/>
            <a:ext cx="56166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400" dirty="0">
                <a:solidFill>
                  <a:srgbClr val="0070C0"/>
                </a:solidFill>
              </a:rPr>
              <a:t>Generátor: Mágnesek forgatásával elektromos áramot állít elő. </a:t>
            </a:r>
          </a:p>
        </p:txBody>
      </p:sp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Naperőmű</a:t>
            </a:r>
          </a:p>
        </p:txBody>
      </p:sp>
      <p:pic>
        <p:nvPicPr>
          <p:cNvPr id="3" name="Kép 2" descr="Naperőmű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81186"/>
            <a:ext cx="7599614" cy="352839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259632" y="558924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NAPERŐMŰ: </a:t>
            </a:r>
            <a:r>
              <a:rPr lang="hu-HU" dirty="0">
                <a:solidFill>
                  <a:schemeClr val="accent5"/>
                </a:solidFill>
              </a:rPr>
              <a:t> </a:t>
            </a:r>
            <a:r>
              <a:rPr lang="hu-HU" dirty="0">
                <a:solidFill>
                  <a:srgbClr val="0070C0"/>
                </a:solidFill>
              </a:rPr>
              <a:t>NAPELEM</a:t>
            </a:r>
            <a:r>
              <a:rPr lang="hu-HU" dirty="0">
                <a:solidFill>
                  <a:schemeClr val="accent5"/>
                </a:solidFill>
              </a:rPr>
              <a:t> </a:t>
            </a:r>
            <a:r>
              <a:rPr lang="hu-HU" dirty="0"/>
              <a:t>– </a:t>
            </a:r>
            <a:r>
              <a:rPr lang="hu-HU" dirty="0">
                <a:solidFill>
                  <a:srgbClr val="00B050"/>
                </a:solidFill>
              </a:rPr>
              <a:t>közvetlen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ELEKTROMOS ÁRAM </a:t>
            </a:r>
          </a:p>
          <a:p>
            <a:endParaRPr lang="hu-HU" dirty="0"/>
          </a:p>
        </p:txBody>
      </p:sp>
    </p:spTree>
  </p:cSld>
  <p:clrMapOvr>
    <a:masterClrMapping/>
  </p:clrMapOvr>
  <p:transition>
    <p:cut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Generátor 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615950"/>
            <a:ext cx="7620000" cy="5626100"/>
          </a:xfrm>
          <a:prstGeom prst="rect">
            <a:avLst/>
          </a:prstGeom>
        </p:spPr>
      </p:pic>
    </p:spTree>
  </p:cSld>
  <p:clrMapOvr>
    <a:masterClrMapping/>
  </p:clrMapOvr>
  <p:transition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Generátor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8604448" cy="4536475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Generátor 4 dinamó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8676456" cy="383558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11560" y="5085184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Dinamó: kis méretű generátor amelyet a bicikli kereke forgat.</a:t>
            </a:r>
          </a:p>
        </p:txBody>
      </p:sp>
    </p:spTree>
  </p:cSld>
  <p:clrMapOvr>
    <a:masterClrMapping/>
  </p:clrMapOvr>
  <p:transition>
    <p:zo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Hőerőmű</a:t>
            </a:r>
          </a:p>
        </p:txBody>
      </p:sp>
      <p:pic>
        <p:nvPicPr>
          <p:cNvPr id="4" name="Kép 3" descr="Hőerőmű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16832"/>
            <a:ext cx="8640960" cy="432048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Működési elve</a:t>
            </a:r>
          </a:p>
        </p:txBody>
      </p:sp>
      <p:pic>
        <p:nvPicPr>
          <p:cNvPr id="5" name="Kép 4" descr="hőerőm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662" y="1218306"/>
            <a:ext cx="7908359" cy="4802982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Tatabányai hőerőmű</a:t>
            </a:r>
          </a:p>
        </p:txBody>
      </p:sp>
      <p:pic>
        <p:nvPicPr>
          <p:cNvPr id="3" name="Kép 2" descr="Tatabányai hőerőm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7659322" cy="455182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Draxi</a:t>
            </a:r>
            <a:r>
              <a:rPr lang="hu-HU" dirty="0"/>
              <a:t> hőerőmű (Anglia)</a:t>
            </a:r>
          </a:p>
        </p:txBody>
      </p:sp>
      <p:pic>
        <p:nvPicPr>
          <p:cNvPr id="3" name="Kép 2" descr="Hőerőmű Anglia Dra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7812360" cy="4620875"/>
          </a:xfrm>
          <a:prstGeom prst="rect">
            <a:avLst/>
          </a:prstGeom>
        </p:spPr>
      </p:pic>
    </p:spTree>
  </p:cSld>
  <p:clrMapOvr>
    <a:masterClrMapping/>
  </p:clrMapOvr>
  <p:transition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Megújuló energiaforrások</a:t>
            </a:r>
          </a:p>
        </p:txBody>
      </p:sp>
      <p:pic>
        <p:nvPicPr>
          <p:cNvPr id="3" name="Kép 2" descr="Miért megújuló energ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322766"/>
            <a:ext cx="7380312" cy="553523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Szélenergia</a:t>
            </a:r>
          </a:p>
        </p:txBody>
      </p:sp>
      <p:pic>
        <p:nvPicPr>
          <p:cNvPr id="3" name="Kép 2" descr="Szélfarm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8358071" cy="468052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Leírá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Naperőmű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44208" cy="3429982"/>
          </a:xfrm>
          <a:prstGeom prst="rect">
            <a:avLst/>
          </a:prstGeom>
        </p:spPr>
      </p:pic>
      <p:pic>
        <p:nvPicPr>
          <p:cNvPr id="3" name="Kép 2" descr="Naperőmű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619641"/>
            <a:ext cx="6876256" cy="3238359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szélfarm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279763" cy="3096344"/>
          </a:xfrm>
          <a:prstGeom prst="rect">
            <a:avLst/>
          </a:prstGeom>
        </p:spPr>
      </p:pic>
      <p:pic>
        <p:nvPicPr>
          <p:cNvPr id="3" name="Kép 2" descr="Szélturbin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2816" y="3689648"/>
            <a:ext cx="4761184" cy="3168352"/>
          </a:xfrm>
          <a:prstGeom prst="rect">
            <a:avLst/>
          </a:prstGeom>
        </p:spPr>
      </p:pic>
      <p:pic>
        <p:nvPicPr>
          <p:cNvPr id="5" name="Kép 4" descr="Szélturbina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5" y="404664"/>
            <a:ext cx="4311287" cy="3024336"/>
          </a:xfrm>
          <a:prstGeom prst="rect">
            <a:avLst/>
          </a:prstGeom>
        </p:spPr>
      </p:pic>
      <p:pic>
        <p:nvPicPr>
          <p:cNvPr id="6" name="Kép 5" descr="Szélfa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933056"/>
            <a:ext cx="4026089" cy="2679179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Működési el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lus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 gondola</a:t>
            </a:r>
          </a:p>
        </p:txBody>
      </p:sp>
      <p:pic>
        <p:nvPicPr>
          <p:cNvPr id="5" name="Kép 4" descr="Szélturbina gondol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3885100" cy="3816424"/>
          </a:xfrm>
          <a:prstGeom prst="rect">
            <a:avLst/>
          </a:prstGeom>
        </p:spPr>
      </p:pic>
      <p:pic>
        <p:nvPicPr>
          <p:cNvPr id="6" name="Kép 5" descr="Gondola belülrő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645024"/>
            <a:ext cx="4328349" cy="288032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Elterjedtsége hazánkban</a:t>
            </a:r>
          </a:p>
        </p:txBody>
      </p:sp>
      <p:pic>
        <p:nvPicPr>
          <p:cNvPr id="3" name="Kép 2" descr="Hazánkb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124744"/>
            <a:ext cx="5472608" cy="547260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Elterjedtsége a világon</a:t>
            </a:r>
          </a:p>
        </p:txBody>
      </p:sp>
      <p:pic>
        <p:nvPicPr>
          <p:cNvPr id="3" name="Kép 2" descr="Leírás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6934200" cy="520065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Vízenergia</a:t>
            </a:r>
          </a:p>
        </p:txBody>
      </p:sp>
      <p:pic>
        <p:nvPicPr>
          <p:cNvPr id="3" name="Kép 2" descr="Vízerőmű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412776"/>
            <a:ext cx="7280678" cy="484496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Felhasználás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Felhazsnálás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Hogyan működik?</a:t>
            </a:r>
          </a:p>
        </p:txBody>
      </p:sp>
      <p:pic>
        <p:nvPicPr>
          <p:cNvPr id="3" name="Kép 2" descr="Működési elv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412776"/>
            <a:ext cx="6048673" cy="5040560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Vízerőmű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8764908" cy="5832648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Napelem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i="1" dirty="0">
                <a:solidFill>
                  <a:schemeClr val="tx1"/>
                </a:solidFill>
              </a:rPr>
              <a:t>Fogalma: A Nap elektromágneses sugárzását közvetlenül alakítja át elektromos árammá.</a:t>
            </a:r>
          </a:p>
        </p:txBody>
      </p:sp>
    </p:spTree>
  </p:cSld>
  <p:clrMapOvr>
    <a:masterClrMapping/>
  </p:clrMapOvr>
  <p:transition>
    <p:split orient="vert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Vízerőmű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424936" cy="483343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Működési elve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8075289" cy="6048672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Vízerőmű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225160" cy="6192688"/>
          </a:xfrm>
          <a:prstGeom prst="rect">
            <a:avLst/>
          </a:prstGeom>
        </p:spPr>
      </p:pic>
    </p:spTree>
  </p:cSld>
  <p:clrMapOvr>
    <a:masterClrMapping/>
  </p:clrMapOvr>
  <p:transition>
    <p:strips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Vízerőmű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19" y="404664"/>
            <a:ext cx="8622575" cy="6048672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vízerőmű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328770" cy="5976664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geo. energia hazánkb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Geortermikus erőm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284984"/>
            <a:ext cx="4392488" cy="2459793"/>
          </a:xfrm>
          <a:prstGeom prst="rect">
            <a:avLst/>
          </a:prstGeom>
        </p:spPr>
      </p:pic>
      <p:pic>
        <p:nvPicPr>
          <p:cNvPr id="3" name="Kép 2" descr="Gotermikus erőmű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924944"/>
            <a:ext cx="3816424" cy="286231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827584" y="105273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00B050"/>
                </a:solidFill>
              </a:rPr>
              <a:t>Geotermikus hőerőmű</a:t>
            </a:r>
          </a:p>
        </p:txBody>
      </p:sp>
    </p:spTree>
  </p:cSld>
  <p:clrMapOvr>
    <a:masterClrMapping/>
  </p:clrMapOvr>
  <p:transition>
    <p:blinds dir="vert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Leírá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" name="Kép 2" descr="Geotermikus erőm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265950" cy="614689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ázil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764908" cy="5832648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napelem</a:t>
            </a:r>
          </a:p>
        </p:txBody>
      </p:sp>
      <p:pic>
        <p:nvPicPr>
          <p:cNvPr id="3" name="Kép 2" descr="Napelem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3744416" cy="2491739"/>
          </a:xfrm>
          <a:prstGeom prst="rect">
            <a:avLst/>
          </a:prstGeom>
        </p:spPr>
      </p:pic>
      <p:pic>
        <p:nvPicPr>
          <p:cNvPr id="4" name="Kép 3" descr="Napelem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65104"/>
            <a:ext cx="4408410" cy="2232248"/>
          </a:xfrm>
          <a:prstGeom prst="rect">
            <a:avLst/>
          </a:prstGeom>
        </p:spPr>
      </p:pic>
      <p:pic>
        <p:nvPicPr>
          <p:cNvPr id="5" name="Kép 4" descr="Napelem 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412776"/>
            <a:ext cx="3937000" cy="2349500"/>
          </a:xfrm>
          <a:prstGeom prst="rect">
            <a:avLst/>
          </a:prstGeom>
        </p:spPr>
      </p:pic>
      <p:pic>
        <p:nvPicPr>
          <p:cNvPr id="6" name="Kép 5" descr="Napelem 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5" y="4221088"/>
            <a:ext cx="4270459" cy="2356258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Hasznosítá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Atomenergia</a:t>
            </a:r>
          </a:p>
        </p:txBody>
      </p:sp>
      <p:pic>
        <p:nvPicPr>
          <p:cNvPr id="4" name="Kép 3" descr="Atomerőmű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132856"/>
            <a:ext cx="7654595" cy="338437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tomerőmű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4328350" cy="2880320"/>
          </a:xfrm>
          <a:prstGeom prst="rect">
            <a:avLst/>
          </a:prstGeom>
        </p:spPr>
      </p:pic>
      <p:pic>
        <p:nvPicPr>
          <p:cNvPr id="3" name="Kép 2" descr="Point_Beach_Nuclear_Power_Plant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529998"/>
            <a:ext cx="4536504" cy="2900122"/>
          </a:xfrm>
          <a:prstGeom prst="rect">
            <a:avLst/>
          </a:prstGeom>
        </p:spPr>
      </p:pic>
      <p:pic>
        <p:nvPicPr>
          <p:cNvPr id="4" name="Kép 3" descr="Atomerőmű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76672"/>
            <a:ext cx="3635896" cy="2723412"/>
          </a:xfrm>
          <a:prstGeom prst="rect">
            <a:avLst/>
          </a:prstGeom>
        </p:spPr>
      </p:pic>
      <p:pic>
        <p:nvPicPr>
          <p:cNvPr id="5" name="Kép 4" descr="Atomerőmű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19" y="3861048"/>
            <a:ext cx="3307601" cy="2625080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Működési el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az a maghasadás?</a:t>
            </a:r>
          </a:p>
        </p:txBody>
      </p:sp>
      <p:pic>
        <p:nvPicPr>
          <p:cNvPr id="3" name="Kép 2" descr="Működési elve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87" y="2066734"/>
            <a:ext cx="8839299" cy="4170578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atomerőmű belülről</a:t>
            </a:r>
          </a:p>
        </p:txBody>
      </p:sp>
      <p:pic>
        <p:nvPicPr>
          <p:cNvPr id="3" name="Kép 2" descr="turbinacsarnok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8250" y="1204912"/>
            <a:ext cx="6667500" cy="4448175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971600" y="6093296"/>
            <a:ext cx="7740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/>
              <a:t>Turbinacsarnok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Reak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489" y="476672"/>
            <a:ext cx="7541911" cy="564915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55576" y="638132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Reaktor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atomenergia veszélye</a:t>
            </a:r>
          </a:p>
        </p:txBody>
      </p:sp>
      <p:pic>
        <p:nvPicPr>
          <p:cNvPr id="3" name="Kép 2" descr="Veszé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456" y="1927848"/>
            <a:ext cx="8686032" cy="401729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Csernobil Ukrajna 1986</a:t>
            </a:r>
          </a:p>
        </p:txBody>
      </p:sp>
      <p:pic>
        <p:nvPicPr>
          <p:cNvPr id="3" name="Kép 2" descr="Csernobili robbaná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412776"/>
            <a:ext cx="5904656" cy="442849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547664" y="6237312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/>
              <a:t>A robbanás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sernobil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76672"/>
            <a:ext cx="7113945" cy="532859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Napelem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720524" cy="2736304"/>
          </a:xfrm>
          <a:prstGeom prst="rect">
            <a:avLst/>
          </a:prstGeom>
        </p:spPr>
      </p:pic>
      <p:pic>
        <p:nvPicPr>
          <p:cNvPr id="5" name="Kép 4" descr="Napelem 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210096"/>
            <a:ext cx="2736304" cy="3447743"/>
          </a:xfrm>
          <a:prstGeom prst="rect">
            <a:avLst/>
          </a:prstGeom>
        </p:spPr>
      </p:pic>
      <p:pic>
        <p:nvPicPr>
          <p:cNvPr id="6" name="Kép 5" descr="napelem 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356992"/>
            <a:ext cx="4133779" cy="3096344"/>
          </a:xfrm>
          <a:prstGeom prst="rect">
            <a:avLst/>
          </a:prstGeom>
        </p:spPr>
      </p:pic>
    </p:spTree>
  </p:cSld>
  <p:clrMapOvr>
    <a:masterClrMapping/>
  </p:clrMapOvr>
  <p:transition>
    <p:strips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sernobil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302946" cy="475252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Atomerőművek az USA-ban</a:t>
            </a:r>
          </a:p>
        </p:txBody>
      </p:sp>
      <p:pic>
        <p:nvPicPr>
          <p:cNvPr id="3" name="Kép 2" descr="Atomerőművek az USA-b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772816"/>
            <a:ext cx="6435457" cy="3910434"/>
          </a:xfrm>
          <a:prstGeom prst="rect">
            <a:avLst/>
          </a:prstGeom>
        </p:spPr>
      </p:pic>
    </p:spTree>
  </p:cSld>
  <p:clrMapOvr>
    <a:masterClrMapping/>
  </p:clrMapOvr>
  <p:transition>
    <p:plus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Magyarországon</a:t>
            </a:r>
          </a:p>
        </p:txBody>
      </p:sp>
      <p:pic>
        <p:nvPicPr>
          <p:cNvPr id="3" name="Kép 2" descr="Paks főbejár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8250" y="1204912"/>
            <a:ext cx="6667500" cy="444817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PAKS_kuls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8250" y="1204912"/>
            <a:ext cx="6667500" cy="4448175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FIGYELMET!!</a:t>
            </a:r>
          </a:p>
        </p:txBody>
      </p:sp>
      <p:pic>
        <p:nvPicPr>
          <p:cNvPr id="3" name="Kép 2" descr="sm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6853190" cy="3850621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" y="620688"/>
            <a:ext cx="5076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1.Mit nevezünk  energiának?                                              </a:t>
            </a:r>
          </a:p>
          <a:p>
            <a:r>
              <a:rPr lang="hu-HU" sz="3200" dirty="0"/>
              <a:t>2. Sorold fel a 4 alapfajtát!                  </a:t>
            </a:r>
          </a:p>
          <a:p>
            <a:r>
              <a:rPr lang="hu-HU" sz="3200" dirty="0"/>
              <a:t>3. Mit jelent a fosszilis szó?                 </a:t>
            </a:r>
          </a:p>
          <a:p>
            <a:r>
              <a:rPr lang="hu-HU" sz="3200" dirty="0"/>
              <a:t>4. Sorold fel a fosszilis energiahordozókat!</a:t>
            </a:r>
          </a:p>
          <a:p>
            <a:r>
              <a:rPr lang="hu-HU" sz="3200" dirty="0"/>
              <a:t>5. Sorold fel az 5 szénfajtát!</a:t>
            </a:r>
          </a:p>
          <a:p>
            <a:r>
              <a:rPr lang="hu-HU" sz="3200" dirty="0"/>
              <a:t>6. Miből keletkezett a kőolaj?</a:t>
            </a:r>
          </a:p>
          <a:p>
            <a:r>
              <a:rPr lang="hu-HU" sz="3200" dirty="0"/>
              <a:t>7. Mi a turbina?</a:t>
            </a:r>
          </a:p>
          <a:p>
            <a:r>
              <a:rPr lang="hu-HU" sz="3200" dirty="0"/>
              <a:t>8. Mi a generátor?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554309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39552" y="980728"/>
            <a:ext cx="82809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sz="3200" dirty="0"/>
              <a:t>munkavégző képesség                                        1</a:t>
            </a:r>
          </a:p>
          <a:p>
            <a:r>
              <a:rPr lang="hu-HU" sz="3200" dirty="0"/>
              <a:t>2. mozgási-, helyzeti-,  hő-, fény-                          4</a:t>
            </a:r>
          </a:p>
          <a:p>
            <a:r>
              <a:rPr lang="hu-HU" sz="3200" dirty="0"/>
              <a:t>3.Meg nem újuló                                                     1</a:t>
            </a:r>
          </a:p>
          <a:p>
            <a:r>
              <a:rPr lang="hu-HU" sz="3200" dirty="0"/>
              <a:t>4.szén, kőolaj, földgáz, atomenergia(uránérc)   4   </a:t>
            </a:r>
          </a:p>
          <a:p>
            <a:r>
              <a:rPr lang="hu-HU" sz="3200" dirty="0"/>
              <a:t>5. tőzeg, lignit, barnakőszén, feketekőszén,       5     antracit,</a:t>
            </a:r>
          </a:p>
          <a:p>
            <a:r>
              <a:rPr lang="hu-HU" sz="3200" dirty="0"/>
              <a:t>6. A kőolaj mészvázas élőlények húsából            2    keletkezett.</a:t>
            </a:r>
          </a:p>
          <a:p>
            <a:r>
              <a:rPr lang="hu-HU" sz="3200" dirty="0"/>
              <a:t>7.lapátkerék, amit meg lehet forgatni                  1</a:t>
            </a:r>
          </a:p>
          <a:p>
            <a:r>
              <a:rPr lang="hu-HU" sz="3200" dirty="0"/>
              <a:t>8.Állómágnes, forgó mágnes van benne , </a:t>
            </a:r>
            <a:r>
              <a:rPr lang="hu-HU" sz="3200"/>
              <a:t>itt       2    keletkezik </a:t>
            </a:r>
            <a:r>
              <a:rPr lang="hu-HU" sz="3200" dirty="0"/>
              <a:t>az elektromos áram.</a:t>
            </a:r>
          </a:p>
        </p:txBody>
      </p:sp>
    </p:spTree>
    <p:extLst>
      <p:ext uri="{BB962C8B-B14F-4D97-AF65-F5344CB8AC3E}">
        <p14:creationId xmlns:p14="http://schemas.microsoft.com/office/powerpoint/2010/main" val="1697052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Jövőbelinek gondolták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Mára valóság lett</a:t>
            </a:r>
          </a:p>
        </p:txBody>
      </p:sp>
    </p:spTree>
  </p:cSld>
  <p:clrMapOvr>
    <a:masterClrMapping/>
  </p:clrMapOvr>
  <p:transition>
    <p:pull dir="ru"/>
  </p:transition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377</Words>
  <Application>Microsoft Office PowerPoint</Application>
  <PresentationFormat>Diavetítés a képernyőre (4:3 oldalarány)</PresentationFormat>
  <Paragraphs>91</Paragraphs>
  <Slides>86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86</vt:i4>
      </vt:variant>
    </vt:vector>
  </HeadingPairs>
  <TitlesOfParts>
    <vt:vector size="87" baseType="lpstr">
      <vt:lpstr>Office-téma</vt:lpstr>
      <vt:lpstr>Az energia</vt:lpstr>
      <vt:lpstr>Az energia fogalma </vt:lpstr>
      <vt:lpstr>A földi energia forrása, a Nap</vt:lpstr>
      <vt:lpstr>Naperőmű</vt:lpstr>
      <vt:lpstr>PowerPoint-bemutató</vt:lpstr>
      <vt:lpstr>Napelem</vt:lpstr>
      <vt:lpstr>A napelem</vt:lpstr>
      <vt:lpstr>PowerPoint-bemutató</vt:lpstr>
      <vt:lpstr>Jövőbelinek gondolták</vt:lpstr>
      <vt:lpstr>PowerPoint-bemutató</vt:lpstr>
      <vt:lpstr>Naphőerőmű</vt:lpstr>
      <vt:lpstr>FAJTÁI</vt:lpstr>
      <vt:lpstr>PowerPoint-bemutató</vt:lpstr>
      <vt:lpstr>PowerPoint-bemutató</vt:lpstr>
      <vt:lpstr>Napkollektor</vt:lpstr>
      <vt:lpstr>PowerPoint-bemutató</vt:lpstr>
      <vt:lpstr>Energiahordozók</vt:lpstr>
      <vt:lpstr>PowerPoint-bemutató</vt:lpstr>
      <vt:lpstr>A szén</vt:lpstr>
      <vt:lpstr>PowerPoint-bemutató</vt:lpstr>
      <vt:lpstr>PowerPoint-bemutató</vt:lpstr>
      <vt:lpstr>Kőolaj</vt:lpstr>
      <vt:lpstr>Keletkezése</vt:lpstr>
      <vt:lpstr>Feldolgozás</vt:lpstr>
      <vt:lpstr>Százhalombattai kőolaj finomító </vt:lpstr>
      <vt:lpstr>Földgáz </vt:lpstr>
      <vt:lpstr>PowerPoint-bemutató</vt:lpstr>
      <vt:lpstr>Feldolgozása</vt:lpstr>
      <vt:lpstr>Felhasználása </vt:lpstr>
      <vt:lpstr>PowerPoint-bemutató</vt:lpstr>
      <vt:lpstr>Pár szót a turbináról</vt:lpstr>
      <vt:lpstr>Mi a turbina?</vt:lpstr>
      <vt:lpstr>A gőzturbina</vt:lpstr>
      <vt:lpstr>PowerPoint-bemutató</vt:lpstr>
      <vt:lpstr>Gázturbina</vt:lpstr>
      <vt:lpstr>Szélturbina</vt:lpstr>
      <vt:lpstr>Vízturbina</vt:lpstr>
      <vt:lpstr>Generátor</vt:lpstr>
      <vt:lpstr>A generátor fogalma</vt:lpstr>
      <vt:lpstr>PowerPoint-bemutató</vt:lpstr>
      <vt:lpstr>PowerPoint-bemutató</vt:lpstr>
      <vt:lpstr>PowerPoint-bemutató</vt:lpstr>
      <vt:lpstr>Hőerőmű</vt:lpstr>
      <vt:lpstr>Működési elve</vt:lpstr>
      <vt:lpstr>Tatabányai hőerőmű</vt:lpstr>
      <vt:lpstr>Draxi hőerőmű (Anglia)</vt:lpstr>
      <vt:lpstr>Megújuló energiaforrások</vt:lpstr>
      <vt:lpstr>Szélenergia</vt:lpstr>
      <vt:lpstr>PowerPoint-bemutató</vt:lpstr>
      <vt:lpstr>PowerPoint-bemutató</vt:lpstr>
      <vt:lpstr>PowerPoint-bemutató</vt:lpstr>
      <vt:lpstr>A gondola</vt:lpstr>
      <vt:lpstr>Elterjedtsége hazánkban</vt:lpstr>
      <vt:lpstr>Elterjedtsége a világon</vt:lpstr>
      <vt:lpstr>Vízenergia</vt:lpstr>
      <vt:lpstr>PowerPoint-bemutató</vt:lpstr>
      <vt:lpstr>PowerPoint-bemutató</vt:lpstr>
      <vt:lpstr>Hogyan működik?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Atomenergia</vt:lpstr>
      <vt:lpstr>PowerPoint-bemutató</vt:lpstr>
      <vt:lpstr>PowerPoint-bemutató</vt:lpstr>
      <vt:lpstr>Mi az a maghasadás?</vt:lpstr>
      <vt:lpstr>Az atomerőmű belülről</vt:lpstr>
      <vt:lpstr>PowerPoint-bemutató</vt:lpstr>
      <vt:lpstr>Az atomenergia veszélye</vt:lpstr>
      <vt:lpstr>Csernobil Ukrajna 1986</vt:lpstr>
      <vt:lpstr>PowerPoint-bemutató</vt:lpstr>
      <vt:lpstr>PowerPoint-bemutató</vt:lpstr>
      <vt:lpstr>Atomerőművek az USA-ban</vt:lpstr>
      <vt:lpstr>Magyarországon</vt:lpstr>
      <vt:lpstr>PowerPoint-bemutató</vt:lpstr>
      <vt:lpstr>KÖSZÖNÖM A FIGYELMET!!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energia</dc:title>
  <dc:creator>Ági</dc:creator>
  <cp:lastModifiedBy>Ismeretlen felhasználó</cp:lastModifiedBy>
  <cp:revision>52</cp:revision>
  <dcterms:created xsi:type="dcterms:W3CDTF">2016-12-10T14:39:25Z</dcterms:created>
  <dcterms:modified xsi:type="dcterms:W3CDTF">2020-03-18T10:05:46Z</dcterms:modified>
</cp:coreProperties>
</file>